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70" r:id="rId8"/>
    <p:sldId id="261" r:id="rId9"/>
    <p:sldId id="262" r:id="rId10"/>
    <p:sldId id="263" r:id="rId11"/>
    <p:sldId id="266" r:id="rId12"/>
    <p:sldId id="264" r:id="rId13"/>
    <p:sldId id="267" r:id="rId14"/>
    <p:sldId id="271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5C570-3067-4E95-9E19-01C1D297C393}" type="datetimeFigureOut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E388D-3EB8-4B34-B186-8C1DC4A71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2D29-0F4B-423F-9A39-E4BD2A756967}" type="datetimeFigureOut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B4FE7-60E7-4725-A8FE-DC43645B9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DB2E2-2004-4CD2-AE0E-6C778AE25052}" type="datetimeFigureOut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D518-9A1C-4CBB-982B-247310936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58895-9E1C-4965-B67C-8FD7A5207E04}" type="datetimeFigureOut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5C469-3F60-4811-9C3F-C7619476C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099E-1C81-48E8-A96B-E7EAE71C3C07}" type="datetimeFigureOut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6AD8-3103-441C-B3FA-D33021DD2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FF935-511B-4A0A-8F73-BA92F36880B4}" type="datetimeFigureOut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E3BA9-9E76-4909-AE52-392241FFE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6CA4F-3D13-430B-B5BB-08CAE48C3D3D}" type="datetimeFigureOut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84A9-757E-4DBC-881A-84DCEDA64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D8257-E048-4E51-8622-3533F1BD5A01}" type="datetimeFigureOut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9EC92-48C9-4284-A3D6-F7D93C63D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00A79-428F-4622-A686-C7784E863D31}" type="datetimeFigureOut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5536-5E2C-4CF2-ADAA-3475F338B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A6C54-E820-4A9C-9799-DE8C20642745}" type="datetimeFigureOut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CDFED-2D31-4A8E-94DD-B60737BE9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DB0AA-7A3B-4FDD-BFE6-30F9165D7F7A}" type="datetimeFigureOut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A647-CB82-4DF0-984B-54258CF80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5A9578-873A-468F-B509-6268F8F7CFF3}" type="datetimeFigureOut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EFD123-33F2-4DD4-83CB-9B7C07D27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7112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/>
              <a:t>ВИДЫ </a:t>
            </a:r>
            <a:br>
              <a:rPr lang="ru-RU" sz="6600" b="1" dirty="0" smtClean="0"/>
            </a:br>
            <a:r>
              <a:rPr lang="ru-RU" sz="6600" b="1" dirty="0" smtClean="0"/>
              <a:t>ИЗОБРАЗИТЕЛЬНОГО </a:t>
            </a:r>
            <a:br>
              <a:rPr lang="ru-RU" sz="6600" b="1" dirty="0" smtClean="0"/>
            </a:br>
            <a:r>
              <a:rPr lang="ru-RU" sz="6600" b="1" dirty="0" smtClean="0"/>
              <a:t>ИСКУССТВА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6443663" y="0"/>
            <a:ext cx="23764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ПОРТРЕТ</a:t>
            </a:r>
          </a:p>
        </p:txBody>
      </p:sp>
      <p:pic>
        <p:nvPicPr>
          <p:cNvPr id="11267" name="Picture 2" descr="Ф. И. Шубин. Портрет Павла I. Мрамор. Ок. 1797 г. Ленинград, Русский музей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0"/>
            <a:ext cx="252095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79388" y="0"/>
            <a:ext cx="2627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Ф. Шубин </a:t>
            </a:r>
            <a:r>
              <a:rPr lang="ru-RU" sz="1400">
                <a:latin typeface="Calibri" pitchFamily="34" charset="0"/>
              </a:rPr>
              <a:t>«Портрет Павла I». (1797)</a:t>
            </a: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179388" y="620713"/>
            <a:ext cx="230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В.Тропинин</a:t>
            </a:r>
            <a:r>
              <a:rPr lang="ru-RU"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«Портрет сына» (1818)</a:t>
            </a:r>
          </a:p>
        </p:txBody>
      </p:sp>
      <p:pic>
        <p:nvPicPr>
          <p:cNvPr id="11270" name="Picture 9" descr="http://www.benua-rusart.ru/images/95dbda8f31aaaa4c4b2d7496cc1db2ed/thumb_0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1488" y="1700213"/>
            <a:ext cx="359251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Box 12"/>
          <p:cNvSpPr txBox="1">
            <a:spLocks noChangeArrowheads="1"/>
          </p:cNvSpPr>
          <p:nvPr/>
        </p:nvSpPr>
        <p:spPr bwMode="auto">
          <a:xfrm flipH="1">
            <a:off x="5940425" y="981075"/>
            <a:ext cx="3203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К.Брюллов</a:t>
            </a:r>
            <a:r>
              <a:rPr lang="ru-RU">
                <a:latin typeface="Calibri" pitchFamily="34" charset="0"/>
              </a:rPr>
              <a:t>   </a:t>
            </a:r>
            <a:r>
              <a:rPr lang="ru-RU" sz="1400">
                <a:latin typeface="Calibri" pitchFamily="34" charset="0"/>
              </a:rPr>
              <a:t>«Портрет сестер Шишмаревых» (1839)</a:t>
            </a:r>
            <a:endParaRPr lang="ru-RU">
              <a:latin typeface="Calibri" pitchFamily="34" charset="0"/>
            </a:endParaRPr>
          </a:p>
        </p:txBody>
      </p:sp>
      <p:pic>
        <p:nvPicPr>
          <p:cNvPr id="11272" name="Picture 13" descr="http://img1.liveinternet.ru/images/attach/c/1/61/206/61206810_r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16113"/>
            <a:ext cx="349250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Box 16"/>
          <p:cNvSpPr txBox="1">
            <a:spLocks noChangeArrowheads="1"/>
          </p:cNvSpPr>
          <p:nvPr/>
        </p:nvSpPr>
        <p:spPr bwMode="auto">
          <a:xfrm>
            <a:off x="179388" y="1341438"/>
            <a:ext cx="2808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И.Репин </a:t>
            </a:r>
            <a:r>
              <a:rPr lang="ru-RU" sz="1400">
                <a:latin typeface="Calibri" pitchFamily="34" charset="0"/>
              </a:rPr>
              <a:t>«Портрет няни» (1878)</a:t>
            </a:r>
          </a:p>
        </p:txBody>
      </p:sp>
      <p:pic>
        <p:nvPicPr>
          <p:cNvPr id="11274" name="Picture 4" descr="http://www.tretyakovgallery.ru/pictures/0/03/033387bf7caddfad9aae6843b35dd75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213" y="3298825"/>
            <a:ext cx="2808287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5688013" y="115888"/>
            <a:ext cx="34559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Calibri" pitchFamily="34" charset="0"/>
              </a:rPr>
              <a:t>БАТАЛЬНЫЙ        ЖАНР</a:t>
            </a:r>
          </a:p>
        </p:txBody>
      </p:sp>
      <p:pic>
        <p:nvPicPr>
          <p:cNvPr id="12291" name="Picture 2" descr="Леонардо да Винчи. «Битва при Ангьяри». 1503—06. Гравюра Ж. Эделинк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9363"/>
            <a:ext cx="44386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4500563" y="6165850"/>
            <a:ext cx="381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Леонардо да Винчи</a:t>
            </a:r>
            <a:r>
              <a:rPr lang="ru-RU"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«Битва при Ангьяри» (1503) Гравюра </a:t>
            </a:r>
          </a:p>
        </p:txBody>
      </p:sp>
      <p:pic>
        <p:nvPicPr>
          <p:cNvPr id="12293" name="Picture 4" descr="http://www.art-catalog.ru/data_picture_new/artist_452/picture/big_500/grekov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2060575"/>
            <a:ext cx="47625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6372225" y="5732463"/>
            <a:ext cx="2592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М.Греков</a:t>
            </a:r>
            <a:r>
              <a:rPr lang="ru-RU"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«Тачанка»(1925)</a:t>
            </a:r>
            <a:endParaRPr lang="ru-RU">
              <a:latin typeface="Calibri" pitchFamily="34" charset="0"/>
            </a:endParaRPr>
          </a:p>
        </p:txBody>
      </p:sp>
      <p:pic>
        <p:nvPicPr>
          <p:cNvPr id="12295" name="Picture 6" descr="http://cultinfo.ru/fulltext/1/001/010/001/2484959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8674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0" y="3357563"/>
            <a:ext cx="4500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 А. Дейнека </a:t>
            </a:r>
            <a:r>
              <a:rPr lang="ru-RU" sz="1400">
                <a:latin typeface="Calibri" pitchFamily="34" charset="0"/>
              </a:rPr>
              <a:t>«Оборона Севастополя» (1942)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4822825" y="0"/>
            <a:ext cx="43211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БЫТОВОЙ ЖАНР</a:t>
            </a: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3419475" y="2060575"/>
            <a:ext cx="1728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В. Перов. </a:t>
            </a:r>
            <a:r>
              <a:rPr lang="ru-RU" sz="1400">
                <a:latin typeface="Calibri" pitchFamily="34" charset="0"/>
              </a:rPr>
              <a:t>«Тройка» (1866)</a:t>
            </a:r>
            <a:r>
              <a:rPr lang="ru-RU" b="1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</p:txBody>
      </p:sp>
      <p:pic>
        <p:nvPicPr>
          <p:cNvPr id="13316" name="Picture 4" descr="Я. Вермер Делфтский. «Служанка с кувшином молока». Ок. 1658 г. Государственный музей. Амстерда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194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3492500" y="692150"/>
            <a:ext cx="4211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Я. Вермер </a:t>
            </a:r>
            <a:r>
              <a:rPr lang="ru-RU" sz="1400">
                <a:latin typeface="Calibri" pitchFamily="34" charset="0"/>
              </a:rPr>
              <a:t>«Служанка с кувшином молока» (1658)</a:t>
            </a:r>
          </a:p>
        </p:txBody>
      </p:sp>
      <p:pic>
        <p:nvPicPr>
          <p:cNvPr id="13318" name="Picture 6" descr="28. В. Е. Цигаль. Уроки. 1959 - 19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217613"/>
            <a:ext cx="3995737" cy="564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" descr="http://artpax.info/i/default/6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41663"/>
            <a:ext cx="4989513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3635375" y="1196975"/>
            <a:ext cx="1441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alibri" pitchFamily="34" charset="0"/>
              </a:rPr>
              <a:t> </a:t>
            </a:r>
            <a:r>
              <a:rPr lang="ru-RU" b="1">
                <a:latin typeface="Calibri" pitchFamily="34" charset="0"/>
              </a:rPr>
              <a:t>В.Цигаль </a:t>
            </a:r>
            <a:r>
              <a:rPr lang="ru-RU" sz="1400" b="1">
                <a:latin typeface="Calibri" pitchFamily="34" charset="0"/>
              </a:rPr>
              <a:t>«</a:t>
            </a:r>
            <a:r>
              <a:rPr lang="ru-RU" sz="1400">
                <a:latin typeface="Calibri" pitchFamily="34" charset="0"/>
              </a:rPr>
              <a:t>Уроки» (1961)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0" y="0"/>
            <a:ext cx="42846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ИСТОРИЧЕСКИЙ ЖАНР</a:t>
            </a:r>
          </a:p>
        </p:txBody>
      </p:sp>
      <p:pic>
        <p:nvPicPr>
          <p:cNvPr id="14339" name="Picture 6" descr="http://shkolazhizni.ru/img/content/i62/62502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4175"/>
            <a:ext cx="579596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://i053.radikal.ru/1103/3a/c8e3b72f02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6700" y="620713"/>
            <a:ext cx="63373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0" y="2060575"/>
            <a:ext cx="26638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К.Брюллов</a:t>
            </a:r>
            <a:r>
              <a:rPr lang="ru-RU"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«Последний день Помпеи» (1830)</a:t>
            </a:r>
            <a:endParaRPr lang="ru-RU">
              <a:latin typeface="Calibri" pitchFamily="34" charset="0"/>
            </a:endParaRP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5867400" y="4292600"/>
            <a:ext cx="30972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В. Суриков </a:t>
            </a:r>
            <a:r>
              <a:rPr lang="ru-RU" sz="1400">
                <a:latin typeface="Calibri" pitchFamily="34" charset="0"/>
              </a:rPr>
              <a:t>«Боярыня Морозова»(1883)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0" y="0"/>
            <a:ext cx="42846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ИСТОРИЧЕСКИЙ ЖАНР</a:t>
            </a:r>
          </a:p>
        </p:txBody>
      </p:sp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7056438" y="4292600"/>
            <a:ext cx="2087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А.Рябушкин </a:t>
            </a:r>
            <a:r>
              <a:rPr lang="ru-RU" sz="1400">
                <a:latin typeface="Calibri" pitchFamily="34" charset="0"/>
              </a:rPr>
              <a:t>“Московская улица XVII века в праздничный день”. (1901)</a:t>
            </a:r>
            <a:endParaRPr lang="ru-RU">
              <a:latin typeface="Calibri" pitchFamily="34" charset="0"/>
            </a:endParaRPr>
          </a:p>
        </p:txBody>
      </p:sp>
      <p:pic>
        <p:nvPicPr>
          <p:cNvPr id="15364" name="Picture 6" descr="http://istor-l1557.narod.ru/serov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0"/>
            <a:ext cx="5148262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http://art-otkrytie.narod.ru/riabushki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97200"/>
            <a:ext cx="70929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11"/>
          <p:cNvSpPr txBox="1">
            <a:spLocks noChangeArrowheads="1"/>
          </p:cNvSpPr>
          <p:nvPr/>
        </p:nvSpPr>
        <p:spPr bwMode="auto">
          <a:xfrm>
            <a:off x="1476375" y="1773238"/>
            <a:ext cx="237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В.</a:t>
            </a:r>
            <a:r>
              <a:rPr lang="ru-RU">
                <a:latin typeface="Calibri" pitchFamily="34" charset="0"/>
              </a:rPr>
              <a:t> </a:t>
            </a:r>
            <a:r>
              <a:rPr lang="ru-RU" b="1">
                <a:latin typeface="Calibri" pitchFamily="34" charset="0"/>
              </a:rPr>
              <a:t>Серов</a:t>
            </a:r>
            <a:r>
              <a:rPr lang="ru-RU">
                <a:latin typeface="Calibri" pitchFamily="34" charset="0"/>
              </a:rPr>
              <a:t>  </a:t>
            </a:r>
            <a:r>
              <a:rPr lang="ru-RU" sz="1400">
                <a:latin typeface="Calibri" pitchFamily="34" charset="0"/>
              </a:rPr>
              <a:t>«Петр I»  (1907)</a:t>
            </a:r>
            <a:r>
              <a:rPr lang="ru-RU"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МИФОЛОГИЧЕСКИЙ ЖАНР (СКАЗОЧНЫЙ)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708400" y="5516563"/>
            <a:ext cx="23399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В.Васнецов </a:t>
            </a:r>
            <a:r>
              <a:rPr lang="ru-RU" sz="1400">
                <a:latin typeface="Calibri" pitchFamily="34" charset="0"/>
              </a:rPr>
              <a:t>«Алёнушка»</a:t>
            </a:r>
          </a:p>
          <a:p>
            <a:r>
              <a:rPr lang="ru-RU" sz="1400">
                <a:latin typeface="Calibri" pitchFamily="34" charset="0"/>
              </a:rPr>
              <a:t>(1881)</a:t>
            </a:r>
          </a:p>
        </p:txBody>
      </p:sp>
      <p:pic>
        <p:nvPicPr>
          <p:cNvPr id="16388" name="Picture 4" descr="http://nearyou.ru/vvasnetsov/tivan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2988" y="2781300"/>
            <a:ext cx="3021012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6875463" y="1773238"/>
            <a:ext cx="22685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В.Васнецов </a:t>
            </a:r>
            <a:r>
              <a:rPr lang="ru-RU" sz="1400">
                <a:latin typeface="Calibri" pitchFamily="34" charset="0"/>
              </a:rPr>
              <a:t>«Иван Царевич на сером волке»(1889)</a:t>
            </a:r>
          </a:p>
        </p:txBody>
      </p:sp>
      <p:pic>
        <p:nvPicPr>
          <p:cNvPr id="16390" name="Picture 2" descr="http://nearyou.ru/vvasnetsov/talen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692150"/>
            <a:ext cx="3254375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http://foto.rambler.ru/public/larissasuomi/36/IMG_0032d/IMG_0032d-web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16113"/>
            <a:ext cx="37084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179388" y="1412875"/>
            <a:ext cx="309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И. Репин </a:t>
            </a:r>
            <a:r>
              <a:rPr lang="ru-RU"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«Садко» (1876)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042988" y="188913"/>
            <a:ext cx="75612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АНИМАЛИСТИЧЕСКИЙ ЖАНР</a:t>
            </a:r>
          </a:p>
        </p:txBody>
      </p:sp>
      <p:pic>
        <p:nvPicPr>
          <p:cNvPr id="17411" name="Picture 4" descr="http://bse.sci-lib.com/a_pictures/03/00/237159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02000"/>
            <a:ext cx="2916238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0" y="2420938"/>
            <a:ext cx="2268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В. Ватагин</a:t>
            </a:r>
            <a:r>
              <a:rPr lang="ru-RU"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«Медведь». (1956)</a:t>
            </a:r>
          </a:p>
        </p:txBody>
      </p:sp>
      <p:pic>
        <p:nvPicPr>
          <p:cNvPr id="17413" name="Picture 6" descr="http://dic.academic.ru/pictures/wiki/files/70/Franz_Marc_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981075"/>
            <a:ext cx="30448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179388" y="1052513"/>
            <a:ext cx="24844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Ф. Марк</a:t>
            </a:r>
            <a:r>
              <a:rPr lang="ru-RU">
                <a:latin typeface="Calibri" pitchFamily="34" charset="0"/>
              </a:rPr>
              <a:t>  </a:t>
            </a:r>
            <a:r>
              <a:rPr lang="ru-RU" sz="1400">
                <a:latin typeface="Calibri" pitchFamily="34" charset="0"/>
              </a:rPr>
              <a:t>«Синий конь» (1911)</a:t>
            </a:r>
          </a:p>
        </p:txBody>
      </p:sp>
      <p:pic>
        <p:nvPicPr>
          <p:cNvPr id="17415" name="Picture 8" descr="http://adgustum.ru/products_pictures/A%20Morocc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7000" y="2133600"/>
            <a:ext cx="3937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5867400" y="1484313"/>
            <a:ext cx="3276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Э.Делакруа   </a:t>
            </a:r>
            <a:r>
              <a:rPr lang="ru-RU" sz="1400">
                <a:latin typeface="Calibri" pitchFamily="34" charset="0"/>
              </a:rPr>
              <a:t>«Араб, седлающий свою лошадь» (1841)</a:t>
            </a:r>
            <a:br>
              <a:rPr lang="ru-RU" sz="1400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  </a:t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258888" y="0"/>
            <a:ext cx="33131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ЖИВОПИСЬ</a:t>
            </a:r>
          </a:p>
        </p:txBody>
      </p:sp>
      <p:pic>
        <p:nvPicPr>
          <p:cNvPr id="3075" name="Picture 2" descr="Файл:Quietness (watercolor painting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860800"/>
            <a:ext cx="44989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331913" y="6550025"/>
            <a:ext cx="3527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Е. Рындин.  «Тишина». Акварель (2002)</a:t>
            </a:r>
          </a:p>
        </p:txBody>
      </p:sp>
      <p:pic>
        <p:nvPicPr>
          <p:cNvPr id="3077" name="Picture 4" descr="Файл:Дега. Голубые танцовщиц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0"/>
            <a:ext cx="399573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5327650" y="3500438"/>
            <a:ext cx="3816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Э. Дега.  «Голубые танцовщицы». Пастель(1865)</a:t>
            </a:r>
          </a:p>
        </p:txBody>
      </p:sp>
      <p:pic>
        <p:nvPicPr>
          <p:cNvPr id="3079" name="Picture 6" descr="Веласкес Картина Инфанта Маргари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758825"/>
            <a:ext cx="4284662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0" y="6165850"/>
            <a:ext cx="4643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Веласкес.  «Портрет инфанты Маргариты». Масло(1654)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4859338" y="115888"/>
            <a:ext cx="26654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ГРАФИКА</a:t>
            </a: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5292725" y="5157788"/>
            <a:ext cx="3635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Микеланджело. Подготовительные рисунки для «Секстинской капеллы» (1511)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5399088" y="4437063"/>
            <a:ext cx="3744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Рембрандт.  Офорт «Явление Христа»  (1648)</a:t>
            </a:r>
          </a:p>
        </p:txBody>
      </p:sp>
      <p:pic>
        <p:nvPicPr>
          <p:cNvPr id="4101" name="Picture 6" descr="Файл:Favorsky Egeria Muratov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3500438"/>
            <a:ext cx="5264151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" descr="Файл:Rembrandt The Hundred Guilder Pr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7525" y="908050"/>
            <a:ext cx="4816475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" descr="Файл:Michelangelo liby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0"/>
            <a:ext cx="3021012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5003800" y="6092825"/>
            <a:ext cx="3960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В. Фаворский. Гравюра  иллюстрация к роману П. Муратова «Эгерия»(1921)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5580063" y="260350"/>
            <a:ext cx="33845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СКУЛЬПТУРА</a:t>
            </a: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5975350" y="6550025"/>
            <a:ext cx="316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О.Роден «Мыслитель». Бронза (1882)</a:t>
            </a:r>
          </a:p>
        </p:txBody>
      </p:sp>
      <p:pic>
        <p:nvPicPr>
          <p:cNvPr id="5124" name="Picture 4" descr="Файл:Rodin Mislity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5425" y="1412875"/>
            <a:ext cx="38385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Файл:Amazon03 pushk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7863"/>
            <a:ext cx="2700338" cy="618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0" y="0"/>
            <a:ext cx="2843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Поликлет   «Раненая амазонка».  </a:t>
            </a:r>
          </a:p>
          <a:p>
            <a:r>
              <a:rPr lang="ru-RU" sz="1400">
                <a:latin typeface="Calibri" pitchFamily="34" charset="0"/>
              </a:rPr>
              <a:t>Мрамор  (440—430 до н. э.)</a:t>
            </a:r>
          </a:p>
        </p:txBody>
      </p:sp>
      <p:pic>
        <p:nvPicPr>
          <p:cNvPr id="5127" name="Picture 10" descr="http://donatelo.ru/txt/img/03ma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1268413"/>
            <a:ext cx="3144837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2843213" y="4581525"/>
            <a:ext cx="23764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Донателло Мраморный рельеф «Мадонна Пацци» (1422)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323850" y="188913"/>
            <a:ext cx="36004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АРХИТЕКТУРА</a:t>
            </a:r>
          </a:p>
        </p:txBody>
      </p:sp>
      <p:pic>
        <p:nvPicPr>
          <p:cNvPr id="6147" name="Picture 2" descr="Файл:Saint Sophia Cathedral in Novgor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5364163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0" y="5013325"/>
            <a:ext cx="39957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Софийский собор на территории Новгородского Кремля (1045—1050 гг.) — древнейший сохранившийся храм на территории России, построенный славянами.</a:t>
            </a:r>
          </a:p>
        </p:txBody>
      </p:sp>
      <p:pic>
        <p:nvPicPr>
          <p:cNvPr id="6149" name="Picture 4" descr="Файл:Spain.Barcelona.Casa.Mi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644900"/>
            <a:ext cx="42846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1042988" y="6165850"/>
            <a:ext cx="37798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Арх. А.Гауди. Дом стиля модерн.  Барселона, Испания (1896)</a:t>
            </a:r>
          </a:p>
        </p:txBody>
      </p:sp>
      <p:pic>
        <p:nvPicPr>
          <p:cNvPr id="6151" name="Picture 6" descr="http://visualrian.ru/storage2/PreviewWM/7286/06/728606.jpg?12813349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00" y="0"/>
            <a:ext cx="42164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5435600" y="2852738"/>
            <a:ext cx="370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Шуховская башня (1922) на ул. Шаболовка. Арх. В.Г.Шухов.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619250" y="0"/>
            <a:ext cx="77771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ДЕКОРАТИВНО-ПРИКЛАДНОЕ</a:t>
            </a:r>
          </a:p>
        </p:txBody>
      </p:sp>
      <p:pic>
        <p:nvPicPr>
          <p:cNvPr id="7171" name="Picture 2" descr="Файл:White Peac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2555875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539750" y="333375"/>
            <a:ext cx="792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Батик.</a:t>
            </a:r>
          </a:p>
        </p:txBody>
      </p:sp>
      <p:pic>
        <p:nvPicPr>
          <p:cNvPr id="7173" name="Picture 4" descr="Файл:The Lady and the unicorn Desire de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73450"/>
            <a:ext cx="25558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2555875" y="5805488"/>
            <a:ext cx="16557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Гобелен </a:t>
            </a:r>
            <a:r>
              <a:rPr lang="ru-RU" sz="1400">
                <a:latin typeface="Calibri" pitchFamily="34" charset="0"/>
              </a:rPr>
              <a:t>«Дама с единорогом». (1490)</a:t>
            </a:r>
          </a:p>
        </p:txBody>
      </p:sp>
      <p:pic>
        <p:nvPicPr>
          <p:cNvPr id="7175" name="Picture 6" descr="http://bibliotekar.ru/rusSvadba/22.files/image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6588" y="836613"/>
            <a:ext cx="2157412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7056438" y="6021388"/>
            <a:ext cx="2087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Вышивка, вязание.</a:t>
            </a:r>
          </a:p>
        </p:txBody>
      </p:sp>
      <p:pic>
        <p:nvPicPr>
          <p:cNvPr id="7177" name="Picture 8" descr="http://www.steklodecor.ru/images/g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836613"/>
            <a:ext cx="42481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Box 11"/>
          <p:cNvSpPr txBox="1">
            <a:spLocks noChangeArrowheads="1"/>
          </p:cNvSpPr>
          <p:nvPr/>
        </p:nvSpPr>
        <p:spPr bwMode="auto">
          <a:xfrm>
            <a:off x="5867400" y="4149725"/>
            <a:ext cx="1081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Витраж.</a:t>
            </a:r>
          </a:p>
        </p:txBody>
      </p:sp>
      <p:pic>
        <p:nvPicPr>
          <p:cNvPr id="7179" name="Picture 10" descr="http://s006.radikal.ru/i215/1002/6c/1567d09823c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4551363"/>
            <a:ext cx="2663825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Box 13"/>
          <p:cNvSpPr txBox="1">
            <a:spLocks noChangeArrowheads="1"/>
          </p:cNvSpPr>
          <p:nvPr/>
        </p:nvSpPr>
        <p:spPr bwMode="auto">
          <a:xfrm>
            <a:off x="2843213" y="4581525"/>
            <a:ext cx="1584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Ювелирное </a:t>
            </a:r>
          </a:p>
          <a:p>
            <a:r>
              <a:rPr lang="ru-RU">
                <a:latin typeface="Calibri" pitchFamily="34" charset="0"/>
              </a:rPr>
              <a:t>Искусство.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087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/>
              <a:t>ЖАНРЫ</a:t>
            </a:r>
            <a:br>
              <a:rPr lang="ru-RU" sz="6600" b="1" dirty="0" smtClean="0"/>
            </a:br>
            <a:r>
              <a:rPr lang="ru-RU" sz="6600" b="1" dirty="0" smtClean="0"/>
              <a:t>ИЗОБРАЗИТЕЛЬНОГО </a:t>
            </a:r>
            <a:br>
              <a:rPr lang="ru-RU" sz="6600" b="1" dirty="0" smtClean="0"/>
            </a:br>
            <a:r>
              <a:rPr lang="ru-RU" sz="6600" b="1" dirty="0" smtClean="0"/>
              <a:t>ИСКУССТВА</a:t>
            </a:r>
            <a:endParaRPr lang="ru-RU" sz="66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0" y="0"/>
            <a:ext cx="36718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НАТЮРМОРТ</a:t>
            </a:r>
          </a:p>
        </p:txBody>
      </p:sp>
      <p:pic>
        <p:nvPicPr>
          <p:cNvPr id="9219" name="Picture 2" descr="http://sunny-art.ru/wp-content/uploads/2009/11/van_g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50038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20638" y="738188"/>
            <a:ext cx="4537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Ван Гог  </a:t>
            </a:r>
            <a:r>
              <a:rPr lang="ru-RU" sz="1400" b="1">
                <a:latin typeface="Calibri" pitchFamily="34" charset="0"/>
              </a:rPr>
              <a:t>«</a:t>
            </a:r>
            <a:r>
              <a:rPr lang="ru-RU" sz="1400">
                <a:latin typeface="Calibri" pitchFamily="34" charset="0"/>
              </a:rPr>
              <a:t>Натюрморт с розами и подсолнухами» (1889)</a:t>
            </a:r>
            <a:br>
              <a:rPr lang="ru-RU" sz="1400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 </a:t>
            </a:r>
          </a:p>
        </p:txBody>
      </p:sp>
      <p:pic>
        <p:nvPicPr>
          <p:cNvPr id="9221" name="Picture 4" descr="http://galinapopova.letov.ru/graphics/naturmo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5050" y="1844675"/>
            <a:ext cx="4324350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5372100" y="1062038"/>
            <a:ext cx="3527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Г. Попова</a:t>
            </a:r>
            <a:r>
              <a:rPr lang="ru-RU"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«Натюрморт» Графика (2004)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5724525" y="0"/>
            <a:ext cx="23764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ПЕЙЗАЖ</a:t>
            </a: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6227763" y="6308725"/>
            <a:ext cx="2665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И. Шишкин  </a:t>
            </a:r>
            <a:r>
              <a:rPr lang="ru-RU" sz="1400">
                <a:latin typeface="Calibri" pitchFamily="34" charset="0"/>
              </a:rPr>
              <a:t>«Рожь»(1878)</a:t>
            </a:r>
            <a:endParaRPr lang="ru-RU">
              <a:latin typeface="Calibri" pitchFamily="34" charset="0"/>
            </a:endParaRPr>
          </a:p>
        </p:txBody>
      </p:sp>
      <p:pic>
        <p:nvPicPr>
          <p:cNvPr id="10244" name="Picture 6" descr="http://newclassics.ru/images/material-images/1/01_nikiree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765175"/>
            <a:ext cx="3995737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6011863" y="4652963"/>
            <a:ext cx="3313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С. Никереев </a:t>
            </a:r>
            <a:r>
              <a:rPr lang="ru-RU">
                <a:latin typeface="Calibri" pitchFamily="34" charset="0"/>
              </a:rPr>
              <a:t> </a:t>
            </a:r>
            <a:r>
              <a:rPr lang="ru-RU" sz="1400">
                <a:latin typeface="Calibri" pitchFamily="34" charset="0"/>
              </a:rPr>
              <a:t>«Весенний разлив» (1999)</a:t>
            </a:r>
          </a:p>
        </p:txBody>
      </p:sp>
      <p:pic>
        <p:nvPicPr>
          <p:cNvPr id="10246" name="Picture 2" descr="http://ruslandscape.narod.ru/gal1/1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73450"/>
            <a:ext cx="58674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http://tphv.ru/savrasov/vesna-ottep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0625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6011863" y="5300663"/>
            <a:ext cx="29527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А. Саврасов  </a:t>
            </a:r>
            <a:r>
              <a:rPr lang="ru-RU" sz="1400">
                <a:latin typeface="Calibri" pitchFamily="34" charset="0"/>
              </a:rPr>
              <a:t>«Зимний пейзаж. Оттепель»(1890)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331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ВИДЫ  ИЗОБРАЗИТЕЛЬНОГО  ИСКУССТВА</vt:lpstr>
      <vt:lpstr>Slide 2</vt:lpstr>
      <vt:lpstr>Slide 3</vt:lpstr>
      <vt:lpstr>Slide 4</vt:lpstr>
      <vt:lpstr>Slide 5</vt:lpstr>
      <vt:lpstr>Slide 6</vt:lpstr>
      <vt:lpstr>ЖАНРЫ ИЗОБРАЗИТЕЛЬНОГО  ИСКУССТВА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41</cp:revision>
  <dcterms:created xsi:type="dcterms:W3CDTF">2011-03-10T13:24:21Z</dcterms:created>
  <dcterms:modified xsi:type="dcterms:W3CDTF">2017-01-28T04:36:04Z</dcterms:modified>
</cp:coreProperties>
</file>